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58" r:id="rId3"/>
    <p:sldId id="267" r:id="rId4"/>
    <p:sldId id="285" r:id="rId5"/>
    <p:sldId id="284" r:id="rId6"/>
    <p:sldId id="291" r:id="rId7"/>
    <p:sldId id="274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73" r:id="rId23"/>
    <p:sldId id="306" r:id="rId24"/>
    <p:sldId id="307" r:id="rId25"/>
    <p:sldId id="308" r:id="rId26"/>
    <p:sldId id="310" r:id="rId27"/>
    <p:sldId id="311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33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CFCAE-B322-46AC-9D3E-784C6955954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077-CC28-4AD1-A619-D6B3AB2D3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1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DC26-F21D-4B87-BA9B-779BCBB2E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44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2A2C9-2541-4CD1-9404-B57CB2FBA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9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7A52-AB00-4D32-9779-C7E1CEABE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3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86348-49C9-49CE-8AB2-0B48B5DC13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2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44935-3454-4F22-BAC5-E8A5D127D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1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D4EA-99FD-49F1-AF63-5A0251F4D8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17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6BC18-25E8-4CED-A7C2-6D193F045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29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AB61-CB9A-482B-A6E0-F38E73B0D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2C1B-D57B-4AE2-A861-33962404F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73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AAE9F-7566-469F-9EBF-E969F1D49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EB2C-2FC4-4236-9A2E-4C9AEA4D2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8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CFB4D-06CE-44FA-8796-3210FFF1B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4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F0D728E-FAE7-4E16-A881-DEBFC235F9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6696744" cy="2450827"/>
          </a:xfrm>
        </p:spPr>
        <p:txBody>
          <a:bodyPr/>
          <a:lstStyle/>
          <a:p>
            <a:pPr algn="l"/>
            <a:r>
              <a:rPr lang="ru-RU" altLang="ru-RU" sz="4800" b="1" dirty="0" smtClean="0"/>
              <a:t>Ум заключается не только в знании, но и в умении прилагать знание на деле.</a:t>
            </a:r>
            <a:endParaRPr lang="ru-RU" altLang="ru-RU" sz="48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956" y="4941168"/>
            <a:ext cx="5040709" cy="1007392"/>
          </a:xfrm>
        </p:spPr>
        <p:txBody>
          <a:bodyPr/>
          <a:lstStyle/>
          <a:p>
            <a:pPr algn="l"/>
            <a:r>
              <a:rPr lang="ru-RU" altLang="ru-RU" b="1" dirty="0" smtClean="0">
                <a:latin typeface="Times New Roman" pitchFamily="18" charset="0"/>
              </a:rPr>
              <a:t>Аристотель</a:t>
            </a:r>
            <a:endParaRPr lang="ru-RU" alt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98"/>
    </mc:Choice>
    <mc:Fallback xmlns="">
      <p:transition advTm="4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Индикаторы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84784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вещества, изменяющие свою окраску в зависимости от условий среды</a:t>
            </a:r>
          </a:p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Кислота + метилоранж= розовый</a:t>
            </a:r>
          </a:p>
          <a:p>
            <a:endParaRPr lang="ru-RU" sz="44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Кислота + фенолфталеин= бесцветный</a:t>
            </a: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Классификация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</a:rPr>
              <a:t>Cl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708920"/>
            <a:ext cx="2497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0070C0"/>
                </a:solidFill>
              </a:rPr>
              <a:t>SO</a:t>
            </a:r>
            <a:r>
              <a:rPr lang="en-US" sz="6000" b="1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-25000" dirty="0" smtClean="0"/>
              <a:t> 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300192" y="4005064"/>
            <a:ext cx="2376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dirty="0" smtClean="0"/>
              <a:t>Классификация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3096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одноосновные</a:t>
            </a:r>
            <a:r>
              <a:rPr lang="en-US" sz="6000" b="1" dirty="0" err="1" smtClean="0">
                <a:solidFill>
                  <a:srgbClr val="FF0000"/>
                </a:solidFill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</a:rPr>
              <a:t>Cl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653136"/>
            <a:ext cx="3096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двухосновные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0070C0"/>
                </a:solidFill>
              </a:rPr>
              <a:t>SO</a:t>
            </a:r>
            <a:r>
              <a:rPr lang="en-US" sz="6000" b="1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-25000" dirty="0" smtClean="0"/>
              <a:t> 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56176" y="3861628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Трехосновные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sz="60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количеству атомов водорода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1331640" y="2492896"/>
            <a:ext cx="648072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4139952" y="2420888"/>
            <a:ext cx="72008" cy="2232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6228184" y="2492896"/>
            <a:ext cx="720080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Классификация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бескислородные</a:t>
            </a:r>
            <a:r>
              <a:rPr lang="en-US" sz="6000" b="1" dirty="0" err="1" smtClean="0">
                <a:solidFill>
                  <a:srgbClr val="FF0000"/>
                </a:solidFill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</a:rPr>
              <a:t>Cl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861048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кислородсодержащие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0070C0"/>
                </a:solidFill>
              </a:rPr>
              <a:t>SO</a:t>
            </a:r>
            <a:r>
              <a:rPr lang="en-US" sz="6000" b="1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-25000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наличию атомов кислорода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1331640" y="2492896"/>
            <a:ext cx="648072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5220072" y="2564904"/>
            <a:ext cx="792088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Классификация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Растворимые</a:t>
            </a:r>
          </a:p>
          <a:p>
            <a:r>
              <a:rPr lang="en-US" sz="6000" b="1" dirty="0" err="1" smtClean="0">
                <a:solidFill>
                  <a:srgbClr val="FF0000"/>
                </a:solidFill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</a:rPr>
              <a:t>Cl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861048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нерастворимые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0070C0"/>
                </a:solidFill>
              </a:rPr>
              <a:t>SiO</a:t>
            </a:r>
            <a:r>
              <a:rPr lang="en-US" sz="6000" b="1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растворимости в воде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1331640" y="2492896"/>
            <a:ext cx="648072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5220072" y="2564904"/>
            <a:ext cx="792088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Дать характеристику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2088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</a:t>
            </a:r>
            <a:r>
              <a:rPr lang="en-US" sz="6000" b="1" dirty="0" err="1" smtClean="0">
                <a:solidFill>
                  <a:srgbClr val="0070C0"/>
                </a:solidFill>
              </a:rPr>
              <a:t>Cl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r>
              <a:rPr lang="ru-RU" sz="5400" b="1" dirty="0" smtClean="0">
                <a:solidFill>
                  <a:schemeClr val="tx1"/>
                </a:solidFill>
              </a:rPr>
              <a:t>1 ряд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708920"/>
            <a:ext cx="249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>
                <a:solidFill>
                  <a:srgbClr val="0070C0"/>
                </a:solidFill>
              </a:rPr>
              <a:t>SO</a:t>
            </a:r>
            <a:r>
              <a:rPr lang="ru-RU" sz="6000" b="1" baseline="-25000" dirty="0" smtClean="0">
                <a:solidFill>
                  <a:srgbClr val="0070C0"/>
                </a:solidFill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</a:rPr>
              <a:t>2 ряд</a:t>
            </a:r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b="1" baseline="-25000" dirty="0" smtClean="0">
              <a:solidFill>
                <a:srgbClr val="0070C0"/>
              </a:solidFill>
            </a:endParaRPr>
          </a:p>
          <a:p>
            <a:r>
              <a:rPr lang="en-US" baseline="-25000" dirty="0" smtClean="0"/>
              <a:t> 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68144" y="3081735"/>
            <a:ext cx="280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6000" b="1" i="0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6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SiO</a:t>
            </a:r>
            <a:r>
              <a:rPr kumimoji="0" lang="en-US" sz="6000" b="1" i="0" u="none" strike="noStrike" cap="none" normalizeH="0" baseline="-3000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6000" b="1" dirty="0" smtClean="0">
                <a:solidFill>
                  <a:schemeClr val="tx1"/>
                </a:solidFill>
              </a:rPr>
              <a:t>3 ряд</a:t>
            </a:r>
            <a:endParaRPr lang="ru-RU" sz="60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Разминка</a:t>
            </a:r>
            <a:endParaRPr lang="ru-RU" sz="40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03648" y="2334653"/>
            <a:ext cx="60486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en-US" sz="13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Разминка</a:t>
            </a:r>
            <a:endParaRPr lang="ru-RU" sz="4000" b="1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19672" y="2334072"/>
            <a:ext cx="540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endParaRPr kumimoji="0" lang="en-US" sz="1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Разминка</a:t>
            </a:r>
            <a:endParaRPr lang="ru-RU" sz="4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63688" y="2190055"/>
            <a:ext cx="583264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13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sz="13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US" sz="1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492896"/>
            <a:ext cx="4186808" cy="1972816"/>
          </a:xfrm>
        </p:spPr>
        <p:txBody>
          <a:bodyPr/>
          <a:lstStyle/>
          <a:p>
            <a:pPr>
              <a:buNone/>
            </a:pPr>
            <a:r>
              <a:rPr lang="en-US" sz="13000" b="1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endParaRPr lang="ru-RU" sz="1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pPr algn="l"/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Работа в парах</a:t>
            </a:r>
            <a:endParaRPr lang="ru-RU" alt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29600" cy="4210050"/>
          </a:xfrm>
        </p:spPr>
        <p:txBody>
          <a:bodyPr/>
          <a:lstStyle/>
          <a:p>
            <a:pPr marL="0" indent="0">
              <a:buNone/>
            </a:pP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CaO,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CI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7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NaOH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HCI,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CO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Cu(OH)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pt-BR" altLang="ru-RU" sz="18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SO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4</a:t>
            </a:r>
            <a:r>
              <a:rPr lang="pt-BR" altLang="ru-RU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AL</a:t>
            </a:r>
            <a:r>
              <a:rPr lang="pt-BR" altLang="ru-RU" sz="2000" b="1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2000" b="1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5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ru-RU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CO</a:t>
            </a:r>
            <a:r>
              <a:rPr lang="pt-BR" altLang="ru-RU" sz="2000" b="1" dirty="0" smtClean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endParaRPr lang="ru-RU" altLang="ru-RU" sz="3600" b="1" dirty="0" smtClean="0">
              <a:solidFill>
                <a:srgbClr val="003366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AI(OH)</a:t>
            </a:r>
            <a:r>
              <a:rPr lang="pt-BR" altLang="ru-RU" sz="2000" b="1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pt-BR" altLang="ru-RU" sz="3600" b="1" dirty="0">
                <a:solidFill>
                  <a:srgbClr val="003366"/>
                </a:solidFill>
                <a:latin typeface="Times New Roman" pitchFamily="18" charset="0"/>
              </a:rPr>
              <a:t> , SO</a:t>
            </a:r>
            <a:r>
              <a:rPr lang="pt-BR" altLang="ru-RU" sz="2000" b="1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endParaRPr lang="ru-RU" altLang="ru-RU" sz="2000" b="1" dirty="0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1634937" cy="2724894"/>
          </a:xfrm>
          <a:prstGeom prst="rect">
            <a:avLst/>
          </a:prstGeom>
        </p:spPr>
      </p:pic>
    </p:spTree>
  </p:cSld>
  <p:clrMapOvr>
    <a:masterClrMapping/>
  </p:clrMapOvr>
  <p:transition spd="slow" advTm="7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420888"/>
            <a:ext cx="4186808" cy="1972816"/>
          </a:xfrm>
        </p:spPr>
        <p:txBody>
          <a:bodyPr/>
          <a:lstStyle/>
          <a:p>
            <a:pPr>
              <a:buNone/>
            </a:pPr>
            <a:r>
              <a:rPr lang="en-US" sz="13000" b="1" dirty="0" smtClean="0">
                <a:latin typeface="Times New Roman" pitchFamily="18" charset="0"/>
                <a:cs typeface="Times New Roman" pitchFamily="18" charset="0"/>
              </a:rPr>
              <a:t>HF</a:t>
            </a:r>
            <a:endParaRPr lang="ru-RU" sz="1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04864"/>
            <a:ext cx="7211144" cy="3196952"/>
          </a:xfrm>
        </p:spPr>
        <p:txBody>
          <a:bodyPr/>
          <a:lstStyle/>
          <a:p>
            <a:pPr>
              <a:buNone/>
            </a:pPr>
            <a:r>
              <a:rPr lang="en-US" sz="13000" b="1" dirty="0" smtClean="0">
                <a:latin typeface="Times New Roman" pitchFamily="18" charset="0"/>
                <a:cs typeface="Times New Roman" pitchFamily="18" charset="0"/>
              </a:rPr>
              <a:t>Al (OH)</a:t>
            </a:r>
            <a:r>
              <a:rPr lang="en-US" sz="13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232940"/>
            <a:ext cx="3024336" cy="36250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133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r>
              <a:rPr lang="en-US" sz="5400" b="1" dirty="0" smtClean="0"/>
              <a:t>Zn</a:t>
            </a:r>
            <a:r>
              <a:rPr lang="ru-RU" sz="5400" b="1" dirty="0" smtClean="0"/>
              <a:t> + </a:t>
            </a:r>
            <a:r>
              <a:rPr lang="en-US" sz="5400" b="1" dirty="0" err="1" smtClean="0"/>
              <a:t>HCl</a:t>
            </a:r>
            <a:r>
              <a:rPr lang="ru-RU" sz="5400" b="1" dirty="0" smtClean="0"/>
              <a:t>= </a:t>
            </a:r>
          </a:p>
          <a:p>
            <a:pPr>
              <a:buNone/>
            </a:pPr>
            <a:endParaRPr lang="ru-RU" sz="4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Взаимодействие с металлами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1600201"/>
            <a:ext cx="5626968" cy="35569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5400" b="1" dirty="0" err="1" smtClean="0"/>
              <a:t>HCl</a:t>
            </a:r>
            <a:r>
              <a:rPr lang="ru-RU" sz="5400" b="1" dirty="0" smtClean="0"/>
              <a:t> + </a:t>
            </a:r>
            <a:r>
              <a:rPr lang="en-US" sz="5400" b="1" dirty="0" err="1" smtClean="0"/>
              <a:t>NaOH</a:t>
            </a:r>
            <a:r>
              <a:rPr lang="ru-RU" sz="5400" b="1" dirty="0" smtClean="0"/>
              <a:t>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Взаимодействие с основаниями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1600201"/>
            <a:ext cx="5626968" cy="35569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5400" b="1" dirty="0" err="1" smtClean="0">
                <a:cs typeface="Times New Roman" pitchFamily="18" charset="0"/>
              </a:rPr>
              <a:t>BaCl</a:t>
            </a:r>
            <a:r>
              <a:rPr lang="ru-RU" sz="5400" b="1" baseline="-25000" dirty="0" smtClean="0">
                <a:cs typeface="Times New Roman" pitchFamily="18" charset="0"/>
              </a:rPr>
              <a:t>2</a:t>
            </a:r>
            <a:r>
              <a:rPr lang="ru-RU" sz="5400" b="1" dirty="0" smtClean="0">
                <a:cs typeface="Times New Roman" pitchFamily="18" charset="0"/>
              </a:rPr>
              <a:t>+</a:t>
            </a:r>
            <a:r>
              <a:rPr lang="en-US" sz="5400" b="1" dirty="0" smtClean="0">
                <a:cs typeface="Times New Roman" pitchFamily="18" charset="0"/>
              </a:rPr>
              <a:t>H</a:t>
            </a:r>
            <a:r>
              <a:rPr lang="ru-RU" sz="5400" b="1" baseline="-25000" dirty="0" smtClean="0">
                <a:cs typeface="Times New Roman" pitchFamily="18" charset="0"/>
              </a:rPr>
              <a:t>2</a:t>
            </a:r>
            <a:r>
              <a:rPr lang="en-US" sz="5400" b="1" dirty="0" smtClean="0">
                <a:cs typeface="Times New Roman" pitchFamily="18" charset="0"/>
              </a:rPr>
              <a:t>SO</a:t>
            </a:r>
            <a:r>
              <a:rPr lang="ru-RU" sz="5400" b="1" baseline="-25000" dirty="0" smtClean="0">
                <a:cs typeface="Times New Roman" pitchFamily="18" charset="0"/>
              </a:rPr>
              <a:t>4</a:t>
            </a:r>
            <a:r>
              <a:rPr lang="ru-RU" sz="5400" b="1" dirty="0" smtClean="0">
                <a:cs typeface="Times New Roman" pitchFamily="18" charset="0"/>
              </a:rPr>
              <a:t>=</a:t>
            </a:r>
            <a:endParaRPr lang="ru-RU" sz="5400" dirty="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Взаимодействие с солями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4930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5400" b="1" dirty="0" err="1" smtClean="0">
                <a:cs typeface="Times New Roman" pitchFamily="18" charset="0"/>
              </a:rPr>
              <a:t>BaCl</a:t>
            </a:r>
            <a:r>
              <a:rPr lang="ru-RU" sz="5400" b="1" baseline="-25000" dirty="0" smtClean="0">
                <a:cs typeface="Times New Roman" pitchFamily="18" charset="0"/>
              </a:rPr>
              <a:t>2</a:t>
            </a:r>
            <a:r>
              <a:rPr lang="ru-RU" sz="5400" b="1" dirty="0" smtClean="0">
                <a:cs typeface="Times New Roman" pitchFamily="18" charset="0"/>
              </a:rPr>
              <a:t>+</a:t>
            </a:r>
            <a:r>
              <a:rPr lang="en-US" sz="5400" b="1" dirty="0" smtClean="0">
                <a:cs typeface="Times New Roman" pitchFamily="18" charset="0"/>
              </a:rPr>
              <a:t>H</a:t>
            </a:r>
            <a:r>
              <a:rPr lang="ru-RU" sz="5400" b="1" baseline="-25000" dirty="0" smtClean="0">
                <a:cs typeface="Times New Roman" pitchFamily="18" charset="0"/>
              </a:rPr>
              <a:t>2</a:t>
            </a:r>
            <a:r>
              <a:rPr lang="en-US" sz="5400" b="1" dirty="0" smtClean="0">
                <a:cs typeface="Times New Roman" pitchFamily="18" charset="0"/>
              </a:rPr>
              <a:t>SO</a:t>
            </a:r>
            <a:r>
              <a:rPr lang="ru-RU" sz="5400" b="1" baseline="-25000" dirty="0" smtClean="0">
                <a:cs typeface="Times New Roman" pitchFamily="18" charset="0"/>
              </a:rPr>
              <a:t>4</a:t>
            </a:r>
            <a:r>
              <a:rPr lang="ru-RU" sz="5400" b="1" dirty="0" smtClean="0">
                <a:cs typeface="Times New Roman" pitchFamily="18" charset="0"/>
              </a:rPr>
              <a:t>=</a:t>
            </a:r>
          </a:p>
          <a:p>
            <a:pPr>
              <a:buNone/>
            </a:pPr>
            <a:endParaRPr lang="ru-RU" sz="54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Полное и сокращенное ионное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Взаимодействие с солями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https://cdn.pixabay.com/photo/2013/07/13/12/42/smiley-160145__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296144" cy="1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http://www.clipartbest.com/cliparts/9TR/LaK/9TRLaKRj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Дать характеристику кремниевой кислоте по плану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Параграф 39 упр. № 4 письменно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7486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Прием «Телеграмма»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6866" name="Рисунок 13" descr="http://lusana.ru/files/5623/573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328592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1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489" y="548680"/>
            <a:ext cx="5688756" cy="796925"/>
          </a:xfrm>
        </p:spPr>
        <p:txBody>
          <a:bodyPr/>
          <a:lstStyle/>
          <a:p>
            <a:pPr algn="l"/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Правильные ответы</a:t>
            </a:r>
            <a:endParaRPr lang="ru-RU" alt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6275040" cy="4425355"/>
          </a:xfrm>
        </p:spPr>
        <p:txBody>
          <a:bodyPr/>
          <a:lstStyle/>
          <a:p>
            <a:pPr marL="0" lvl="0" indent="0">
              <a:buNone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CI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7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</a:t>
            </a:r>
          </a:p>
          <a:p>
            <a:pPr marL="0" lvl="0" indent="0">
              <a:buNone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       </a:t>
            </a:r>
            <a:r>
              <a:rPr lang="en-US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CO</a:t>
            </a:r>
            <a:r>
              <a:rPr lang="en-US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</a:p>
          <a:p>
            <a:pPr marL="0" lvl="0" indent="0">
              <a:buNone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                 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O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5</a:t>
            </a:r>
            <a:r>
              <a:rPr lang="pt-BR" altLang="ru-RU" sz="4800" b="1" dirty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</a:t>
            </a:r>
          </a:p>
          <a:p>
            <a:pPr marL="0" lvl="0" indent="0">
              <a:buNone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                            </a:t>
            </a:r>
            <a:r>
              <a:rPr lang="pt-BR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SO</a:t>
            </a:r>
            <a:r>
              <a:rPr lang="pt-BR" altLang="ru-RU" sz="3600" b="1" dirty="0" smtClean="0">
                <a:solidFill>
                  <a:srgbClr val="003366"/>
                </a:solidFill>
                <a:latin typeface="Times New Roman" pitchFamily="18" charset="0"/>
              </a:rPr>
              <a:t>3</a:t>
            </a:r>
            <a:endParaRPr lang="ru-RU" altLang="ru-RU" sz="3600" b="1" dirty="0">
              <a:solidFill>
                <a:srgbClr val="003366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4800" b="1" dirty="0" smtClean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87458"/>
            <a:ext cx="16335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Рисунок 1" descr="https://cdn.pixabay.com/photo/2013/07/13/12/42/smiley-160145__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1296144" cy="1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4" descr="http://www.clipartbest.com/cliparts/9TR/LaK/9TRLaKRj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3800" b="1" dirty="0">
                <a:solidFill>
                  <a:schemeClr val="tx1"/>
                </a:solidFill>
                <a:cs typeface="Times New Roman" panose="02020603050405020304" pitchFamily="18" charset="0"/>
              </a:rPr>
              <a:t>К</a:t>
            </a:r>
            <a:r>
              <a:rPr lang="ru-RU" sz="3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ислоты</a:t>
            </a:r>
            <a:endParaRPr lang="ru-RU" sz="3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Задачи урока:</a:t>
            </a:r>
            <a:endParaRPr lang="ru-RU" dirty="0" smtClean="0"/>
          </a:p>
          <a:p>
            <a:pPr algn="r"/>
            <a:r>
              <a:rPr lang="ru-RU" sz="4800" dirty="0" smtClean="0"/>
              <a:t>изучить нахождение, классификацию и свойства кислот 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203848" cy="20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17106"/>
      </p:ext>
    </p:extLst>
  </p:cSld>
  <p:clrMapOvr>
    <a:masterClrMapping/>
  </p:clrMapOvr>
  <p:transition spd="slow" advTm="19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dirty="0" smtClean="0">
                <a:solidFill>
                  <a:schemeClr val="tx1"/>
                </a:solidFill>
              </a:rPr>
              <a:t>Нахождение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Щавелевая кислота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Яблочная кислота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Лимонная кислота      </a:t>
            </a:r>
            <a:endParaRPr lang="ru-RU" dirty="0"/>
          </a:p>
        </p:txBody>
      </p:sp>
      <p:pic>
        <p:nvPicPr>
          <p:cNvPr id="1026" name="Picture 2" descr="C:\Users\марат\Desktop\shpinat-i-shhave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2360251" cy="1571253"/>
          </a:xfrm>
          <a:prstGeom prst="rect">
            <a:avLst/>
          </a:prstGeom>
          <a:noFill/>
        </p:spPr>
      </p:pic>
      <p:pic>
        <p:nvPicPr>
          <p:cNvPr id="1027" name="Picture 3" descr="C:\Users\марат\Desktop\yabloko-s-nasekomyimi.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2238513" cy="1700808"/>
          </a:xfrm>
          <a:prstGeom prst="rect">
            <a:avLst/>
          </a:prstGeom>
          <a:noFill/>
        </p:spPr>
      </p:pic>
      <p:pic>
        <p:nvPicPr>
          <p:cNvPr id="1028" name="Picture 4" descr="C:\Users\марат\Desktop\Li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653136"/>
            <a:ext cx="1729769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Валериановая кислота</a:t>
            </a:r>
          </a:p>
          <a:p>
            <a:endParaRPr lang="ru-RU" dirty="0" smtClean="0"/>
          </a:p>
          <a:p>
            <a:r>
              <a:rPr lang="ru-RU" dirty="0" smtClean="0"/>
              <a:t>Соляная кислота </a:t>
            </a:r>
          </a:p>
          <a:p>
            <a:pPr>
              <a:buNone/>
            </a:pPr>
            <a:r>
              <a:rPr lang="ru-RU" dirty="0" smtClean="0"/>
              <a:t>желудочного сока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Фосфорная кислота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2050" name="Picture 2" descr="C:\Users\марат\Desktop\0026-01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836712"/>
            <a:ext cx="1369200" cy="1944216"/>
          </a:xfrm>
          <a:prstGeom prst="rect">
            <a:avLst/>
          </a:prstGeom>
          <a:noFill/>
        </p:spPr>
      </p:pic>
      <p:pic>
        <p:nvPicPr>
          <p:cNvPr id="2051" name="Picture 3" descr="C:\Users\марат\Desktop\soljanaja-kislota-v-zhelud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592" y="2780928"/>
            <a:ext cx="2525266" cy="1747484"/>
          </a:xfrm>
          <a:prstGeom prst="rect">
            <a:avLst/>
          </a:prstGeom>
          <a:noFill/>
        </p:spPr>
      </p:pic>
      <p:pic>
        <p:nvPicPr>
          <p:cNvPr id="1027" name="Picture 3" descr="C:\Users\У\Desktop\KijXL8o5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8" y="4797152"/>
            <a:ext cx="1310476" cy="11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7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60" y="476672"/>
            <a:ext cx="5225536" cy="869529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1"/>
                </a:solidFill>
              </a:rPr>
              <a:t>Состав кислот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/>
          <a:lstStyle/>
          <a:p>
            <a:pPr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/>
              <a:t>SO</a:t>
            </a:r>
            <a:r>
              <a:rPr lang="en-US" sz="6000" b="1" baseline="-25000" dirty="0" smtClean="0"/>
              <a:t>4</a:t>
            </a:r>
            <a:r>
              <a:rPr lang="en-US" baseline="-25000" dirty="0" smtClean="0"/>
              <a:t> </a:t>
            </a:r>
            <a:r>
              <a:rPr lang="ru-RU" baseline="-25000" dirty="0" smtClean="0"/>
              <a:t>          </a:t>
            </a:r>
            <a:r>
              <a:rPr lang="en-US" sz="6600" b="1" dirty="0" err="1" smtClean="0">
                <a:solidFill>
                  <a:srgbClr val="FF0000"/>
                </a:solidFill>
              </a:rPr>
              <a:t>H</a:t>
            </a:r>
            <a:r>
              <a:rPr lang="en-US" sz="6600" b="1" dirty="0" err="1" smtClean="0"/>
              <a:t>Cl</a:t>
            </a:r>
            <a:r>
              <a:rPr lang="en-US" sz="6600" b="1" dirty="0" smtClean="0"/>
              <a:t> </a:t>
            </a:r>
            <a:r>
              <a:rPr lang="ru-RU" sz="6600" b="1" dirty="0" smtClean="0"/>
              <a:t>    </a:t>
            </a:r>
            <a:r>
              <a:rPr lang="en-US" sz="6600" b="1" dirty="0" smtClean="0">
                <a:solidFill>
                  <a:srgbClr val="FF0000"/>
                </a:solidFill>
              </a:rPr>
              <a:t>H</a:t>
            </a:r>
            <a:r>
              <a:rPr lang="en-US" sz="6600" b="1" dirty="0" smtClean="0"/>
              <a:t>NO</a:t>
            </a:r>
            <a:r>
              <a:rPr lang="en-US" sz="6600" b="1" baseline="-25000" dirty="0" smtClean="0"/>
              <a:t>3</a:t>
            </a:r>
            <a:r>
              <a:rPr lang="ru-RU" sz="6600" b="1" dirty="0" smtClean="0"/>
              <a:t>  </a:t>
            </a:r>
            <a:endParaRPr lang="ru-RU" sz="6600" b="1" dirty="0"/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60" y="476672"/>
            <a:ext cx="5225536" cy="869529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Состав кислот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/>
          <a:lstStyle/>
          <a:p>
            <a:pPr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6000" b="1" dirty="0" smtClean="0"/>
              <a:t>SO</a:t>
            </a:r>
            <a:r>
              <a:rPr lang="en-US" sz="6000" b="1" baseline="-25000" dirty="0" smtClean="0"/>
              <a:t>4</a:t>
            </a:r>
            <a:r>
              <a:rPr lang="en-US" baseline="-25000" dirty="0" smtClean="0"/>
              <a:t> </a:t>
            </a:r>
            <a:r>
              <a:rPr lang="ru-RU" baseline="-25000" dirty="0" smtClean="0"/>
              <a:t>          </a:t>
            </a:r>
            <a:r>
              <a:rPr lang="en-US" sz="6600" b="1" dirty="0" err="1" smtClean="0">
                <a:solidFill>
                  <a:srgbClr val="FF0000"/>
                </a:solidFill>
              </a:rPr>
              <a:t>H</a:t>
            </a:r>
            <a:r>
              <a:rPr lang="en-US" sz="6600" b="1" dirty="0" err="1" smtClean="0"/>
              <a:t>Cl</a:t>
            </a:r>
            <a:r>
              <a:rPr lang="en-US" sz="6600" b="1" dirty="0" smtClean="0"/>
              <a:t> </a:t>
            </a:r>
            <a:r>
              <a:rPr lang="ru-RU" sz="6600" b="1" dirty="0" smtClean="0"/>
              <a:t>    </a:t>
            </a:r>
            <a:r>
              <a:rPr lang="en-US" sz="6600" b="1" dirty="0" smtClean="0">
                <a:solidFill>
                  <a:srgbClr val="FF0000"/>
                </a:solidFill>
              </a:rPr>
              <a:t>H</a:t>
            </a:r>
            <a:r>
              <a:rPr lang="en-US" sz="6600" b="1" dirty="0" smtClean="0"/>
              <a:t>NO</a:t>
            </a:r>
            <a:r>
              <a:rPr lang="en-US" sz="6600" b="1" baseline="-25000" dirty="0" smtClean="0"/>
              <a:t>3</a:t>
            </a:r>
            <a:endParaRPr lang="ru-RU" sz="6600" b="1" baseline="-25000" dirty="0" smtClean="0"/>
          </a:p>
          <a:p>
            <a:pPr>
              <a:buNone/>
            </a:pPr>
            <a:endParaRPr lang="ru-RU" sz="6600" b="1" baseline="-25000" dirty="0" smtClean="0"/>
          </a:p>
          <a:p>
            <a:pPr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H</a:t>
            </a:r>
            <a:r>
              <a:rPr lang="ru-RU" sz="6600" b="1" baseline="30000" dirty="0" smtClean="0">
                <a:solidFill>
                  <a:srgbClr val="FF0000"/>
                </a:solidFill>
              </a:rPr>
              <a:t>+  </a:t>
            </a:r>
            <a:r>
              <a:rPr lang="en-US" sz="6600" b="1" dirty="0" smtClean="0"/>
              <a:t>SO</a:t>
            </a:r>
            <a:r>
              <a:rPr lang="en-US" sz="6600" b="1" baseline="-25000" dirty="0" smtClean="0"/>
              <a:t>4</a:t>
            </a:r>
            <a:r>
              <a:rPr lang="en-US" sz="6600" b="1" baseline="30000" dirty="0" smtClean="0"/>
              <a:t>2-</a:t>
            </a:r>
            <a:r>
              <a:rPr lang="ru-RU" sz="6600" b="1" baseline="30000" dirty="0" smtClean="0"/>
              <a:t>   </a:t>
            </a:r>
            <a:endParaRPr lang="ru-RU" sz="6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6600" b="1" baseline="-25000" dirty="0" smtClean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>
            <a:off x="395536" y="3789040"/>
            <a:ext cx="432048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1619672" y="3717032"/>
            <a:ext cx="504056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 advTm="11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sz="4000" b="1" dirty="0" smtClean="0"/>
              <a:t>Как распознать?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348880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демонстрационном столе образцы кислот и набор индикаторов.  Определим как изменяется окраска индикаторов в растворах кислот.</a:t>
            </a:r>
            <a:endParaRPr lang="ru-RU" dirty="0"/>
          </a:p>
        </p:txBody>
      </p:sp>
    </p:spTree>
  </p:cSld>
  <p:clrMapOvr>
    <a:masterClrMapping/>
  </p:clrMapOvr>
  <p:transition spd="slow" advTm="114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я белый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 белый</Template>
  <TotalTime>697</TotalTime>
  <Words>274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Химия белый</vt:lpstr>
      <vt:lpstr>Ум заключается не только в знании, но и в умении прилагать знание на деле.</vt:lpstr>
      <vt:lpstr>Работа в парах</vt:lpstr>
      <vt:lpstr>Правильные ответы</vt:lpstr>
      <vt:lpstr>Кислоты</vt:lpstr>
      <vt:lpstr>Нахождение</vt:lpstr>
      <vt:lpstr>Презентация PowerPoint</vt:lpstr>
      <vt:lpstr>Состав кислот</vt:lpstr>
      <vt:lpstr>Состав кислот</vt:lpstr>
      <vt:lpstr>Как распознать?</vt:lpstr>
      <vt:lpstr>Индикаторы</vt:lpstr>
      <vt:lpstr>Классификация</vt:lpstr>
      <vt:lpstr>Классификация</vt:lpstr>
      <vt:lpstr>Классификация</vt:lpstr>
      <vt:lpstr>Классификация</vt:lpstr>
      <vt:lpstr>Дать характеристику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Домашнее задание</vt:lpstr>
      <vt:lpstr>Рефлексия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в быту</dc:title>
  <dc:creator>Tarantino</dc:creator>
  <cp:lastModifiedBy>У</cp:lastModifiedBy>
  <cp:revision>40</cp:revision>
  <cp:lastPrinted>2019-04-12T05:45:24Z</cp:lastPrinted>
  <dcterms:created xsi:type="dcterms:W3CDTF">2011-05-16T07:50:52Z</dcterms:created>
  <dcterms:modified xsi:type="dcterms:W3CDTF">2020-08-25T08:28:44Z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562460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